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86" r:id="rId2"/>
    <p:sldId id="287" r:id="rId3"/>
    <p:sldId id="325" r:id="rId4"/>
    <p:sldId id="326" r:id="rId5"/>
    <p:sldId id="303" r:id="rId6"/>
    <p:sldId id="305" r:id="rId7"/>
    <p:sldId id="306" r:id="rId8"/>
    <p:sldId id="318" r:id="rId9"/>
    <p:sldId id="336" r:id="rId10"/>
    <p:sldId id="319" r:id="rId11"/>
    <p:sldId id="320" r:id="rId12"/>
    <p:sldId id="359" r:id="rId13"/>
    <p:sldId id="307" r:id="rId14"/>
    <p:sldId id="344" r:id="rId15"/>
    <p:sldId id="364" r:id="rId16"/>
    <p:sldId id="357" r:id="rId17"/>
    <p:sldId id="355" r:id="rId18"/>
    <p:sldId id="356" r:id="rId19"/>
    <p:sldId id="313" r:id="rId20"/>
    <p:sldId id="358" r:id="rId21"/>
    <p:sldId id="341" r:id="rId22"/>
    <p:sldId id="308" r:id="rId23"/>
    <p:sldId id="309" r:id="rId24"/>
    <p:sldId id="322" r:id="rId25"/>
    <p:sldId id="347" r:id="rId26"/>
    <p:sldId id="346" r:id="rId27"/>
    <p:sldId id="321" r:id="rId28"/>
    <p:sldId id="315" r:id="rId29"/>
    <p:sldId id="352" r:id="rId30"/>
    <p:sldId id="348" r:id="rId31"/>
    <p:sldId id="349" r:id="rId32"/>
    <p:sldId id="350" r:id="rId33"/>
    <p:sldId id="314" r:id="rId34"/>
    <p:sldId id="361" r:id="rId35"/>
    <p:sldId id="360" r:id="rId36"/>
    <p:sldId id="353" r:id="rId37"/>
    <p:sldId id="343" r:id="rId38"/>
    <p:sldId id="324" r:id="rId39"/>
    <p:sldId id="337" r:id="rId40"/>
    <p:sldId id="317" r:id="rId41"/>
    <p:sldId id="329" r:id="rId42"/>
    <p:sldId id="330" r:id="rId43"/>
    <p:sldId id="331" r:id="rId44"/>
    <p:sldId id="332" r:id="rId45"/>
    <p:sldId id="363" r:id="rId46"/>
    <p:sldId id="333" r:id="rId47"/>
    <p:sldId id="334" r:id="rId48"/>
    <p:sldId id="342" r:id="rId4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1598" autoAdjust="0"/>
  </p:normalViewPr>
  <p:slideViewPr>
    <p:cSldViewPr>
      <p:cViewPr>
        <p:scale>
          <a:sx n="65" d="100"/>
          <a:sy n="65" d="100"/>
        </p:scale>
        <p:origin x="-29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132" y="-7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71735-D46A-4A78-94A6-36205AC0F7C9}" type="datetimeFigureOut">
              <a:rPr lang="en-CA" smtClean="0"/>
              <a:t>27/04/2015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4C7C9-C303-4E67-98CB-9F7780A7FD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4916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C336961-2A9A-42EC-A055-524D3FE7B935}" type="datetimeFigureOut">
              <a:rPr lang="en-CA" smtClean="0"/>
              <a:pPr/>
              <a:t>27/04/2015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36F81E9-81CC-4331-8E21-08407802CE5A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95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49438" y="111125"/>
            <a:ext cx="2827337" cy="2120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2487960"/>
            <a:ext cx="5608320" cy="6696744"/>
          </a:xfrm>
        </p:spPr>
        <p:txBody>
          <a:bodyPr/>
          <a:lstStyle/>
          <a:p>
            <a:r>
              <a:rPr lang="en-US" sz="1800" dirty="0" smtClean="0"/>
              <a:t>Thank you to Hamilton Chamber of Commerce</a:t>
            </a:r>
            <a:r>
              <a:rPr lang="en-US" sz="1800" baseline="0" dirty="0" smtClean="0"/>
              <a:t> </a:t>
            </a:r>
          </a:p>
          <a:p>
            <a:endParaRPr lang="en-US" sz="1800" dirty="0" smtClean="0"/>
          </a:p>
          <a:p>
            <a:r>
              <a:rPr lang="en-US" sz="1800" dirty="0" smtClean="0"/>
              <a:t>Sponsors Bell,</a:t>
            </a:r>
            <a:r>
              <a:rPr lang="en-US" sz="1800" baseline="0" dirty="0" smtClean="0"/>
              <a:t> Union Gas</a:t>
            </a:r>
          </a:p>
          <a:p>
            <a:endParaRPr lang="en-US" sz="1800" baseline="0" dirty="0" smtClean="0"/>
          </a:p>
          <a:p>
            <a:r>
              <a:rPr lang="en-US" sz="1800" baseline="0" dirty="0" smtClean="0"/>
              <a:t>WELCOME! </a:t>
            </a:r>
          </a:p>
          <a:p>
            <a:endParaRPr lang="en-US" sz="1800" baseline="0" dirty="0" smtClean="0"/>
          </a:p>
          <a:p>
            <a:r>
              <a:rPr lang="en-US" sz="1800" baseline="0" dirty="0" smtClean="0"/>
              <a:t>Minister </a:t>
            </a:r>
            <a:r>
              <a:rPr lang="en-US" sz="1800" baseline="0" dirty="0" err="1" smtClean="0"/>
              <a:t>McMeekin</a:t>
            </a:r>
            <a:endParaRPr lang="en-US" sz="1800" dirty="0"/>
          </a:p>
          <a:p>
            <a:endParaRPr lang="en-US" sz="1800" baseline="0" dirty="0" smtClean="0"/>
          </a:p>
          <a:p>
            <a:r>
              <a:rPr lang="en-US" sz="1800" baseline="0" dirty="0" err="1" smtClean="0"/>
              <a:t>Councillors</a:t>
            </a:r>
            <a:r>
              <a:rPr lang="en-US" sz="1800" baseline="0" dirty="0" smtClean="0"/>
              <a:t>: Lloyd Ferguson, Chad Collins, Jason Farr, Doug </a:t>
            </a:r>
            <a:r>
              <a:rPr lang="en-US" sz="1800" baseline="0" dirty="0" err="1" smtClean="0"/>
              <a:t>Connley</a:t>
            </a:r>
            <a:r>
              <a:rPr lang="en-US" sz="1800" baseline="0" dirty="0" smtClean="0"/>
              <a:t> and Aidan Johnson</a:t>
            </a:r>
          </a:p>
          <a:p>
            <a:endParaRPr lang="en-US" sz="1800" baseline="0" dirty="0" smtClean="0"/>
          </a:p>
          <a:p>
            <a:r>
              <a:rPr lang="en-US" sz="1800" baseline="0" dirty="0" smtClean="0"/>
              <a:t>City Manager and Staff</a:t>
            </a:r>
          </a:p>
          <a:p>
            <a:endParaRPr lang="en-US" sz="1800" dirty="0" smtClean="0"/>
          </a:p>
          <a:p>
            <a:r>
              <a:rPr lang="en-US" sz="1800" dirty="0" smtClean="0"/>
              <a:t>Disclaimer:</a:t>
            </a:r>
            <a:r>
              <a:rPr lang="en-US" sz="1800" baseline="0" dirty="0" smtClean="0"/>
              <a:t> I’d like to talk about everyone, and all the great things happening in our City. </a:t>
            </a:r>
          </a:p>
          <a:p>
            <a:endParaRPr lang="en-US" sz="1800" baseline="0" dirty="0" smtClean="0"/>
          </a:p>
          <a:p>
            <a:r>
              <a:rPr lang="en-US" sz="1800" baseline="0" dirty="0" smtClean="0"/>
              <a:t>I can’t mention and include everyone. I would love to. All organizations are important to our success.</a:t>
            </a:r>
            <a:endParaRPr lang="en-US" sz="1800" dirty="0" smtClean="0"/>
          </a:p>
          <a:p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F81E9-81CC-4331-8E21-08407802CE5A}" type="slidenum">
              <a:rPr lang="en-CA" smtClean="0"/>
              <a:pPr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0584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20875" y="255588"/>
            <a:ext cx="2971800" cy="2228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2631976"/>
            <a:ext cx="5608320" cy="65527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Emerging</a:t>
            </a:r>
            <a:r>
              <a:rPr lang="en-US" sz="1800" dirty="0"/>
              <a:t>, not just </a:t>
            </a:r>
            <a:r>
              <a:rPr lang="en-US" sz="1800" dirty="0" smtClean="0"/>
              <a:t>vision, Community </a:t>
            </a:r>
            <a:r>
              <a:rPr lang="en-US" sz="1800" dirty="0"/>
              <a:t>Engagement ramping up </a:t>
            </a: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Waterfront </a:t>
            </a:r>
            <a:r>
              <a:rPr lang="en-US" sz="1800" dirty="0"/>
              <a:t>is several steps closer to “Shovel Ready</a:t>
            </a:r>
            <a:r>
              <a:rPr lang="en-US" sz="1800" dirty="0" smtClean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Piers </a:t>
            </a:r>
            <a:r>
              <a:rPr lang="en-US" sz="1800" dirty="0"/>
              <a:t>7 &amp; 8 Marina Management Agreement and Lease Termination with the </a:t>
            </a:r>
            <a:r>
              <a:rPr lang="en-US" sz="1800" dirty="0" smtClean="0"/>
              <a:t>HPA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Barton-Tiffany </a:t>
            </a:r>
            <a:r>
              <a:rPr lang="en-US" sz="1800" dirty="0"/>
              <a:t>Urban Design </a:t>
            </a:r>
            <a:r>
              <a:rPr lang="en-US" sz="1800" dirty="0" smtClean="0"/>
              <a:t>Study, James </a:t>
            </a:r>
            <a:r>
              <a:rPr lang="en-US" sz="1800" dirty="0"/>
              <a:t>St. N Mobility Hub </a:t>
            </a:r>
            <a:r>
              <a:rPr lang="en-US" sz="1800" dirty="0" smtClean="0"/>
              <a:t>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OPA </a:t>
            </a:r>
            <a:r>
              <a:rPr lang="en-US" sz="1800" dirty="0"/>
              <a:t>for Piers 5-7 to implement Rec Master Plan </a:t>
            </a: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Agreement </a:t>
            </a:r>
            <a:r>
              <a:rPr lang="en-US" sz="1800" dirty="0"/>
              <a:t>for Pipeline re-location on Piers 7 &amp; </a:t>
            </a:r>
            <a:r>
              <a:rPr lang="en-US" sz="1800" dirty="0" smtClean="0"/>
              <a:t>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Design </a:t>
            </a:r>
            <a:r>
              <a:rPr lang="en-US" sz="1800" dirty="0"/>
              <a:t>for Pier 7 Transient dock and shoreline </a:t>
            </a:r>
            <a:r>
              <a:rPr lang="en-US" sz="1800" dirty="0" smtClean="0"/>
              <a:t>renewal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Functional </a:t>
            </a:r>
            <a:r>
              <a:rPr lang="en-US" sz="1800" dirty="0"/>
              <a:t>design with </a:t>
            </a:r>
            <a:r>
              <a:rPr lang="en-US" sz="1800" dirty="0" err="1"/>
              <a:t>Harbour</a:t>
            </a:r>
            <a:r>
              <a:rPr lang="en-US" sz="1800" dirty="0"/>
              <a:t> West &amp; RHYC </a:t>
            </a:r>
            <a:r>
              <a:rPr lang="en-US" sz="1800" dirty="0" smtClean="0"/>
              <a:t>Marina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Design </a:t>
            </a:r>
            <a:r>
              <a:rPr lang="en-US" sz="1800" dirty="0"/>
              <a:t>of Sanitary Pumping Station for Piers 5-8 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2400" dirty="0" smtClean="0"/>
              <a:t>forward </a:t>
            </a:r>
            <a:r>
              <a:rPr lang="en-CA" sz="2400" dirty="0"/>
              <a:t>moving opportunity</a:t>
            </a:r>
            <a:endParaRPr lang="en-CA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9800" y="184150"/>
            <a:ext cx="2611438" cy="1958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6888" y="2415952"/>
            <a:ext cx="5608320" cy="6768752"/>
          </a:xfrm>
        </p:spPr>
        <p:txBody>
          <a:bodyPr/>
          <a:lstStyle/>
          <a:p>
            <a:r>
              <a:rPr lang="en-CA" sz="1800" b="1" baseline="0" dirty="0" smtClean="0"/>
              <a:t>Airport Employment Growth District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sz="18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Projected Growth in the next 25 years -- 780,000 people and 350,000 jobs.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And - So far - the City’s growth has been meeting the Province’s Places to Grow forecasts.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Recently in the news the OMB  approved the AEGD settlement  - allowing for the AEGD area to proceed.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As part of the settlement, the City agreed to begin the planning process for the 2031-41 time period.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This review will be conducted in conjunction with the Provincial Places to Grow and Greenbelt Plan review scheduled this year.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As long as development is occurring, people will buy here and stay here.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048834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800" b="1" baseline="0" dirty="0" smtClean="0"/>
              <a:t>Transit Highlights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LRT&amp; it’s Economic uplift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Bus Infrastructure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All Day Go Service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Citizen Engagement  </a:t>
            </a:r>
            <a:endParaRPr lang="en-CA" sz="1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36775" y="255588"/>
            <a:ext cx="3187700" cy="2390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2848000"/>
            <a:ext cx="5608320" cy="6264696"/>
          </a:xfrm>
        </p:spPr>
        <p:txBody>
          <a:bodyPr/>
          <a:lstStyle/>
          <a:p>
            <a:endParaRPr lang="en-US" sz="1600" dirty="0" smtClean="0"/>
          </a:p>
          <a:p>
            <a:r>
              <a:rPr lang="en-US" sz="1600" b="1" dirty="0" smtClean="0"/>
              <a:t>Bus Infrastructure,</a:t>
            </a:r>
            <a:r>
              <a:rPr lang="en-US" sz="1600" b="1" baseline="0" dirty="0" smtClean="0"/>
              <a:t> </a:t>
            </a:r>
            <a:r>
              <a:rPr lang="en-US" sz="1600" b="1" dirty="0" smtClean="0"/>
              <a:t>LRT&amp; it’s Economic uplift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building a sustainable city for everyone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Cities that have built LRT lines (such as Portland, Oregon; Dallas, Texas; and Minneapolis,</a:t>
            </a:r>
            <a:r>
              <a:rPr lang="en-US" sz="1600" baseline="0" dirty="0" smtClean="0"/>
              <a:t> </a:t>
            </a:r>
            <a:r>
              <a:rPr lang="en-US" sz="1600" dirty="0" smtClean="0"/>
              <a:t>Minnesota) have found that in addition to making it easier for residents and workers to get around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creating economic development opportunities, LRT lines and their stations attract investment by</a:t>
            </a:r>
            <a:r>
              <a:rPr lang="en-US" sz="1600" baseline="0" dirty="0" smtClean="0"/>
              <a:t> </a:t>
            </a:r>
            <a:r>
              <a:rPr lang="en-US" sz="1600" dirty="0" smtClean="0"/>
              <a:t>developers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LRT stations become the focus of new development and economic activity, while improving the quality of life for</a:t>
            </a:r>
            <a:r>
              <a:rPr lang="en-US" sz="1600" baseline="0" dirty="0" smtClean="0"/>
              <a:t> </a:t>
            </a:r>
            <a:r>
              <a:rPr lang="en-US" sz="1600" dirty="0" smtClean="0"/>
              <a:t>city residents and workers.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New investment tends to attract further investment, making certain transit stations the focus of clusters of office employment, shops and restaurants, with associated services.</a:t>
            </a:r>
          </a:p>
          <a:p>
            <a:endParaRPr lang="en-US" sz="1400" dirty="0" smtClean="0"/>
          </a:p>
          <a:p>
            <a:r>
              <a:rPr lang="en-CA" sz="1400" b="1" dirty="0" smtClean="0"/>
              <a:t> </a:t>
            </a:r>
            <a:endParaRPr lang="en-CA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F81E9-81CC-4331-8E21-08407802CE5A}" type="slidenum">
              <a:rPr lang="en-CA" smtClean="0"/>
              <a:pPr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6775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36775" y="255588"/>
            <a:ext cx="3187700" cy="2390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2848000"/>
            <a:ext cx="5608320" cy="6264696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 smtClean="0"/>
              <a:t>All</a:t>
            </a:r>
            <a:r>
              <a:rPr lang="en-US" sz="1400" b="1" baseline="0" dirty="0" smtClean="0"/>
              <a:t> Day Go Service</a:t>
            </a:r>
            <a:endParaRPr lang="en-US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four trains will run between Toronto and the city through the new $58-million James Street North station by the end of 2016.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 smtClean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By the end of a 10-year "regional express rail" (RER) plan, city commuters can expect: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15-minute rush-hour service in the peak direction between Hamilton GO Centre (Hunter Street) and Union Station;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 Hourly rush-hour service in the non-peak direction between Hamilton GO Centre and Union;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30-minute rush-hour service in the peak direction between the new James North station and Union;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Hourly service both ways for the rest of the day (not including rush hours), during evenings and weekends between Hamilton GO Centre and Union.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Work continues on the new GO station at James Street North despite the fact that the province says that 15-minute Hamilton GO train service is up to 10 years away.</a:t>
            </a:r>
            <a:endParaRPr lang="en-CA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F81E9-81CC-4331-8E21-08407802CE5A}" type="slidenum">
              <a:rPr lang="en-CA" smtClean="0"/>
              <a:pPr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6775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9800" y="255588"/>
            <a:ext cx="2971800" cy="2228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2848000"/>
            <a:ext cx="5608320" cy="6264696"/>
          </a:xfrm>
        </p:spPr>
        <p:txBody>
          <a:bodyPr/>
          <a:lstStyle/>
          <a:p>
            <a:r>
              <a:rPr lang="en-CA" sz="1800" b="1" dirty="0" smtClean="0"/>
              <a:t>Citizen’s Jury on Public Transit</a:t>
            </a:r>
            <a:r>
              <a:rPr lang="en-CA" sz="1800" b="1" baseline="0" dirty="0" smtClean="0"/>
              <a:t> and </a:t>
            </a:r>
            <a:r>
              <a:rPr lang="en-CA" sz="1800" b="1" dirty="0" smtClean="0"/>
              <a:t>Area Rating</a:t>
            </a:r>
          </a:p>
          <a:p>
            <a:endParaRPr lang="en-CA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Meaningful civic discourse to discuss transit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Participatory democracy – Jury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open – transparent- inclusive – process.  Important to build in a strong communications and education strategy  to engage the broader public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Designed to bring people together to foster a dialogue, complete with divergent views.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Citizen’s helping to shape public policy.  Shared responsibility between government and citizens.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Enhance community’s capacity to address complex and controversial issues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F81E9-81CC-4331-8E21-08407802CE5A}" type="slidenum">
              <a:rPr lang="en-CA" smtClean="0"/>
              <a:pPr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5393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92313" y="327025"/>
            <a:ext cx="2252662" cy="1689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864" y="2343944"/>
            <a:ext cx="5608320" cy="6480720"/>
          </a:xfrm>
        </p:spPr>
        <p:txBody>
          <a:bodyPr/>
          <a:lstStyle/>
          <a:p>
            <a:r>
              <a:rPr lang="en-US" sz="1800" b="1" dirty="0" smtClean="0"/>
              <a:t>Workforce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City’s focus on diversification of the local economy has been clearly vindicated in our consistent low unemployment rates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and by the growth of our building permits in all categories.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Problem that confronts us now – skilled </a:t>
            </a:r>
            <a:r>
              <a:rPr lang="en-US" sz="1800" dirty="0" err="1" smtClean="0"/>
              <a:t>labour</a:t>
            </a:r>
            <a:r>
              <a:rPr lang="en-US" sz="1800" dirty="0" smtClean="0"/>
              <a:t> market.</a:t>
            </a:r>
          </a:p>
          <a:p>
            <a:endParaRPr lang="en-US" sz="18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Council has endorsed the establishment of the “Mayor’s Blue Ribbon Task Force on workforce development.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Commitment to increasing and developing a skilled workforce for today and the future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T</a:t>
            </a:r>
            <a:r>
              <a:rPr lang="en-US" sz="1800" dirty="0" smtClean="0"/>
              <a:t>o strengthen the partnerships between industry, Economic Development and Education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Ron </a:t>
            </a:r>
            <a:r>
              <a:rPr lang="en-US" sz="1800" dirty="0" err="1" smtClean="0"/>
              <a:t>McKerlie</a:t>
            </a:r>
            <a:r>
              <a:rPr lang="en-US" sz="1800" dirty="0" smtClean="0"/>
              <a:t>, President of Mohawk has agree to Co-Chair the taskforce. 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1495393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84150"/>
            <a:ext cx="3189287" cy="2390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6888" y="2775992"/>
            <a:ext cx="5608320" cy="626469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smtClean="0"/>
              <a:t>Global</a:t>
            </a:r>
            <a:r>
              <a:rPr lang="en-US" sz="1800" b="1" baseline="0" dirty="0" smtClean="0"/>
              <a:t> Hamilton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Foreign Direct Investment Strategy and Global Hamilton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Engaging diverse entrepreneurs in developing business here and abroad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Dedicated action plan that will assist our local industry’s growth.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Developing economies present us with unique opportunity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Recognize that our local industry leaders act as our cities strongest advocates and sector ambassadors -- which can translate into credible leads and further investment for our 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After breakfast today I’m meeting with Indian Consul General local entrepreneurs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495393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92313" y="111125"/>
            <a:ext cx="2397125" cy="1797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2199928"/>
            <a:ext cx="5608320" cy="6984776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/>
              <a:t>2015 </a:t>
            </a:r>
            <a:r>
              <a:rPr lang="en-US" sz="1800" b="1" dirty="0"/>
              <a:t>CAPITAL BUDGET APPROVED IN </a:t>
            </a:r>
            <a:r>
              <a:rPr lang="en-US" sz="1800" b="1" dirty="0" smtClean="0"/>
              <a:t>FEBRUARY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dirty="0" smtClean="0"/>
              <a:t>Capital </a:t>
            </a:r>
            <a:r>
              <a:rPr lang="en-US" sz="1800" dirty="0"/>
              <a:t>Infrastructure Investment highlights include</a:t>
            </a:r>
            <a:r>
              <a:rPr lang="en-US" sz="1800" dirty="0" smtClean="0"/>
              <a:t>: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dirty="0" smtClean="0"/>
              <a:t>$</a:t>
            </a:r>
            <a:r>
              <a:rPr lang="en-US" sz="1800" dirty="0"/>
              <a:t>82.6 million for roads maintenance </a:t>
            </a:r>
            <a:endParaRPr lang="en-US" sz="180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dirty="0" smtClean="0"/>
              <a:t>$</a:t>
            </a:r>
            <a:r>
              <a:rPr lang="en-US" sz="1800" dirty="0"/>
              <a:t>16.6 million for growth related road </a:t>
            </a:r>
            <a:r>
              <a:rPr lang="en-US" sz="1800" dirty="0" smtClean="0"/>
              <a:t>improvements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dirty="0" smtClean="0"/>
              <a:t>$</a:t>
            </a:r>
            <a:r>
              <a:rPr lang="en-US" sz="1800" dirty="0"/>
              <a:t>13.1 million for transit </a:t>
            </a:r>
            <a:r>
              <a:rPr lang="en-US" sz="1800" dirty="0" smtClean="0"/>
              <a:t>buses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dirty="0" smtClean="0"/>
              <a:t>$</a:t>
            </a:r>
            <a:r>
              <a:rPr lang="en-US" sz="1800" dirty="0"/>
              <a:t>11 million for other transit </a:t>
            </a:r>
            <a:r>
              <a:rPr lang="en-US" sz="1800" dirty="0" smtClean="0"/>
              <a:t>priorities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dirty="0" smtClean="0"/>
              <a:t>$</a:t>
            </a:r>
            <a:r>
              <a:rPr lang="en-US" sz="1800" dirty="0"/>
              <a:t>14.4 million in corporate and recreation facilities in need of </a:t>
            </a:r>
            <a:r>
              <a:rPr lang="en-US" sz="1800" dirty="0" smtClean="0"/>
              <a:t>rehabilitation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dirty="0" smtClean="0"/>
              <a:t>$</a:t>
            </a:r>
            <a:r>
              <a:rPr lang="en-US" sz="1800" dirty="0"/>
              <a:t>11 million for West </a:t>
            </a:r>
            <a:r>
              <a:rPr lang="en-US" sz="1800" dirty="0" err="1"/>
              <a:t>Harbour</a:t>
            </a:r>
            <a:r>
              <a:rPr lang="en-US" sz="1800" dirty="0"/>
              <a:t> Strategic </a:t>
            </a:r>
            <a:r>
              <a:rPr lang="en-US" sz="1800" dirty="0" smtClean="0"/>
              <a:t>Initiatives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dirty="0" smtClean="0"/>
              <a:t>Thank </a:t>
            </a:r>
            <a:r>
              <a:rPr lang="en-US" sz="1800" dirty="0"/>
              <a:t>you to senior staff and Mike </a:t>
            </a:r>
            <a:r>
              <a:rPr lang="en-US" sz="1800" dirty="0" err="1"/>
              <a:t>Zegarac</a:t>
            </a:r>
            <a:r>
              <a:rPr lang="en-US" sz="1800" dirty="0"/>
              <a:t> and his team in particular, the Clerks, </a:t>
            </a:r>
            <a:endParaRPr lang="en-US" sz="180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dirty="0" err="1"/>
              <a:t>Councillors</a:t>
            </a:r>
            <a:r>
              <a:rPr lang="en-US" sz="1800" dirty="0"/>
              <a:t> for this is our first budget of this term and of course the taxpayers of the City of Hamilton.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CA" sz="16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400" dirty="0"/>
              <a:t>Last month Hamilton “Turned It On” at the Juno Awards! 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dirty="0"/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dirty="0"/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9800" y="255588"/>
            <a:ext cx="2540000" cy="1905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2343944"/>
            <a:ext cx="5608320" cy="6952456"/>
          </a:xfrm>
        </p:spPr>
        <p:txBody>
          <a:bodyPr/>
          <a:lstStyle/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Very Pleased by the unanimous Council support for Arts Funding - $500,000</a:t>
            </a:r>
            <a:r>
              <a:rPr lang="en-US" sz="1600" dirty="0" smtClean="0"/>
              <a:t> </a:t>
            </a:r>
            <a:r>
              <a:rPr lang="en-US" sz="1600" baseline="0" dirty="0" smtClean="0"/>
              <a:t>And Community Foundation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Arts sector bolsters economic development 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Reduced reliance on reserves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We put money back to boost infrastructure investment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Additional municipal Transit funding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Economic Growth Investments – Fundamental issue for the City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i.e.  Additional Resources to ensure we’re – ‘Open for Business’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Future generations will pay if we fail to invest today</a:t>
            </a:r>
          </a:p>
          <a:p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This is  a reasonable budget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130 FTEs = 31 Paramedics 51 Bus Operators  20 OW staff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additional staff address issues of public safety/ and assures enhanced service levels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Predominately in Planning / Open for Business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sz="16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8" marR="0" indent="-17469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 smtClean="0"/>
              <a:t>Reality is we are in need of investing money for improvements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Long-term debt by 2019 to $885 million – or $1,521 per resident</a:t>
            </a:r>
          </a:p>
          <a:p>
            <a:endParaRPr lang="en-US" sz="2400" baseline="0" dirty="0" smtClean="0"/>
          </a:p>
          <a:p>
            <a:r>
              <a:rPr lang="en-US" sz="2400" baseline="0" dirty="0" smtClean="0"/>
              <a:t>Estimated backlog of $195 million a year, with the total backlog nearing $3.3 billion (including debt)</a:t>
            </a:r>
          </a:p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768914"/>
          </a:xfrm>
        </p:spPr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600" b="1" baseline="0" dirty="0" smtClean="0"/>
              <a:t>Poverty Reduction &amp; Affordable Housing 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sz="1600" baseline="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The Housing Services Division has developed a 10-Year Housing and Homelessness Action Plan.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It is a comprehensive solution-focused and person-centred plan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to guide decision making on how the Hamilton community will address affordable housing and homelessness issues.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Through provincial-federal Investment in Affordable Housing funding, 82 new affordable rental units are currently under development.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We expect to be able to build approximately 100 more in the next few years.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CA" sz="16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800" baseline="0" dirty="0" smtClean="0"/>
              <a:t>The Rudy Holst Commons - a new build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aseline="0" dirty="0" smtClean="0"/>
              <a:t>The next photo is of the Perkins Centre.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aseline="0" dirty="0" smtClean="0"/>
              <a:t>Both projects are funded through the Investment In Affordable Housing Program which is provincial and federal funding. </a:t>
            </a:r>
            <a:endParaRPr lang="en-CA" sz="1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768914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800" baseline="0" dirty="0" smtClean="0"/>
              <a:t>The City also provides financial contribution to the projects through waiving the Development Charges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aseline="0" dirty="0" smtClean="0"/>
              <a:t>Both projects are located at Main and Kenilworth.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aseline="0" dirty="0" smtClean="0"/>
              <a:t>They are both Indwell projects ( previously called Homestead Christian Care)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aseline="0" dirty="0" smtClean="0"/>
              <a:t>a great organization</a:t>
            </a:r>
            <a:r>
              <a:rPr lang="en-US" sz="1800" dirty="0"/>
              <a:t> </a:t>
            </a:r>
            <a:r>
              <a:rPr lang="en-US" sz="1800" dirty="0" smtClean="0"/>
              <a:t>that creates affordable housing communities that support people seeking health, wellness and belonging</a:t>
            </a:r>
            <a:endParaRPr lang="en-US" sz="1800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800" baseline="0" dirty="0" smtClean="0"/>
              <a:t>Positive Picketers - who were giving thanks to the programs that support them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4975" y="255588"/>
            <a:ext cx="3548063" cy="266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2992016"/>
            <a:ext cx="5608320" cy="61926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The City of Hamilton, with the support of community partners, is taking part in the 20,000 Homes Campaign.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The 20,000 Homes Campaign is a national movement of communities working together to permanently house 20,000 of the most vulnerable people experiencing homelessness in Canada by July 1, 2018.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In spite of being affordable compared to GTA neighbours – CHALLENGE – many families cannot afford a home.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5,500 families on the social housing wait list, 20% of renters paying more than 50% of their incomes on rent.</a:t>
            </a:r>
          </a:p>
          <a:p>
            <a:endParaRPr lang="en-US" sz="18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Market is changing –  higher density housing - seeing high rise projects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City needs to make building NEW moderately priced housing attractive.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76400" y="255588"/>
            <a:ext cx="3552825" cy="266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6888" y="2992016"/>
            <a:ext cx="5608320" cy="61926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Hamilton Police Services is the FIRST of it’s kind in Canada to introduce an innovative approach to dealing with those in mental health crisis.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Mobile Crisis Rapid Response Team (RRT), which is currently being piloted, aims to get mental health professionals on site faster than if they were part of a secondary response team.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was created with the help of St. Joseph’s Hospital and involves pairs of specially trained patrol officers with a mental health worker taking calls involving people in crisis.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These kinds of innovative approaches are evidence we are using effective, proven crime management strategies and the work of Hamilton Police continues to protect citizens from victimization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Members of our Service continue to focus on the community and the delivery of quality policing.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sz="16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600" baseline="0" dirty="0" smtClean="0"/>
              <a:t>Saying we have 3,000 fewer arrests in the last year might not sound glamourous, but it’s significant.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Safety and Security are important</a:t>
            </a:r>
            <a:r>
              <a:rPr lang="en-CA" sz="1600" baseline="0" dirty="0" smtClean="0"/>
              <a:t>. And we are committed to making this a priority.</a:t>
            </a:r>
            <a:endParaRPr lang="en-US" sz="16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28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400" baseline="0" dirty="0" smtClean="0"/>
              <a:t>importance of your Relationships with all levels of government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24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400" baseline="0" dirty="0" smtClean="0"/>
              <a:t>building on your relationships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24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400" baseline="0" dirty="0" smtClean="0"/>
              <a:t>recent / upcoming meetings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24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400" baseline="0" dirty="0" smtClean="0"/>
              <a:t>keeping lines of communication open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29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400" dirty="0"/>
              <a:t>Collectively, we put Hamilton in the national spotlight. 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400" dirty="0"/>
              <a:t>Centre stage for a weekend of entertainment, arts and culture and showcased our vibrant downtown. 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8" indent="-174698">
              <a:buFont typeface="Arial" panose="020B0604020202020204" pitchFamily="34" charset="0"/>
              <a:buChar char="•"/>
            </a:pPr>
            <a:r>
              <a:rPr lang="en-CA" sz="1800" baseline="0" dirty="0" smtClean="0"/>
              <a:t>Stadium Update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CA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City of Hamilton issued a full occupancy permit for Tim Hortons Field.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CA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30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Last week, City of Hamilton building inspectors walked through the entire building to examine hundreds of components and to conduct safety checks in all areas. 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This safety check is the most critical aspect of the building inspection process.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Unfortunately some, if not all, scheduled May events will be cancelled as we don’t have Substantial Completion of the stadium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Therefore City Staff are not able to get in there, trained and ready to go.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Updates will be made as new information is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31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1238" y="327025"/>
            <a:ext cx="2519362" cy="1890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6888" y="2415952"/>
            <a:ext cx="5608320" cy="6768752"/>
          </a:xfrm>
        </p:spPr>
        <p:txBody>
          <a:bodyPr/>
          <a:lstStyle/>
          <a:p>
            <a:r>
              <a:rPr lang="en-CA" sz="1800" b="1" baseline="0" dirty="0" smtClean="0"/>
              <a:t>PAN AM Update</a:t>
            </a:r>
          </a:p>
          <a:p>
            <a:endParaRPr lang="en-CA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CA" sz="1800" baseline="0" dirty="0" smtClean="0"/>
              <a:t>From July 10 – 26 Hamilton will experience 16 days of events on and off the field: 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CA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CA" sz="1800" baseline="0" dirty="0" smtClean="0"/>
              <a:t>Food, Dance, Entertainment, Concerts, Multicultural Celebrations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CA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CA" sz="1800" baseline="0" dirty="0" smtClean="0"/>
              <a:t>Accessible and Affordable 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CA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In 77 days our province will host the largest multi-sport games in our nation’s history. 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7,500 athletes from 41 countries will compete for gold on home soil. 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This is the single largest call ever for volunteers as TO2015 will have 25,000 volunteers at the venues across the games footprint.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We are about to celebrate as our city hosts the most watched, celebrated and participated sport in the world often described as the beautiful game – Soccer!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4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32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400" baseline="0" dirty="0" smtClean="0"/>
              <a:t>Many great success stories across the City demonstrating Economic Growth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33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4975" y="111125"/>
            <a:ext cx="3260725" cy="2446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2631976"/>
            <a:ext cx="5608320" cy="6552728"/>
          </a:xfrm>
        </p:spPr>
        <p:txBody>
          <a:bodyPr/>
          <a:lstStyle/>
          <a:p>
            <a:r>
              <a:rPr lang="en-US" sz="1600" b="1" baseline="0" dirty="0" smtClean="0"/>
              <a:t>Fraunhoffer – City’s investment and support</a:t>
            </a:r>
          </a:p>
          <a:p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A partnership between McMaster University and Fraunhofer IZI 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One that will pave the way for a unique Biomedical Engineering and Advanced Manufacturing research facility that will make its home at the McMaster Innovation Park.  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BEAM, as it’s more commonly referred, will expand the Park’s research capacity, </a:t>
            </a:r>
            <a:r>
              <a:rPr lang="en-US" sz="1600" dirty="0" smtClean="0"/>
              <a:t> </a:t>
            </a:r>
            <a:r>
              <a:rPr lang="en-US" sz="1600" baseline="0" dirty="0" smtClean="0"/>
              <a:t>Joining two other internationally recognized research facilities 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the McMaster Automotive Research Centre and CANMET the Federal Government’s Metals &amp; Minerals Testing laboratory. 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baseline="0" dirty="0" smtClean="0"/>
              <a:t>This achievement has been a long time in the making – with several partners working toward the same goal.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600" dirty="0"/>
              <a:t>T</a:t>
            </a:r>
            <a:r>
              <a:rPr lang="en-US" sz="1600" baseline="0" dirty="0" smtClean="0"/>
              <a:t>his development serves as an excellent example of how various levels of governments can work together with their university partners to capitalize on knowledge-driven economic opportunities.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400" baseline="0" dirty="0" smtClean="0"/>
              <a:t>From the City’s perspective, I’d like to recognize the efforts of: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4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400" baseline="0" dirty="0" smtClean="0"/>
              <a:t>Neil Everson, Carolyn Reid and Michael </a:t>
            </a:r>
            <a:r>
              <a:rPr lang="en-US" sz="1400" baseline="0" dirty="0" err="1" smtClean="0"/>
              <a:t>Kovacevic</a:t>
            </a:r>
            <a:r>
              <a:rPr lang="en-US" sz="1400" baseline="0" dirty="0" smtClean="0"/>
              <a:t> of our Economic Development and Legal Services Departments respectively.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34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800" baseline="0" dirty="0" smtClean="0"/>
              <a:t>Success Story – Large Academic Institution: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The 3D printing lab at Mohawk College is a major recipient of the latest round of applied research funding.</a:t>
            </a:r>
          </a:p>
          <a:p>
            <a:endParaRPr lang="en-US" sz="2400" baseline="0" dirty="0" smtClean="0"/>
          </a:p>
          <a:p>
            <a:endParaRPr lang="en-US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35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800" baseline="0" dirty="0" smtClean="0"/>
              <a:t>The federal government is investing 2.3 million dollars into the college’s Additive Manufacturing Resource Centre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aseline="0" dirty="0" smtClean="0"/>
              <a:t>where researchers are working with industry on the development of new products.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1800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36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800" baseline="0" dirty="0" smtClean="0"/>
              <a:t>That includes everything from consumer goods to medical components and satellite components that will go into orbit.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1800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37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Nothing speaks to sustainability than being in business for 100 years – </a:t>
            </a:r>
            <a:r>
              <a:rPr lang="en-US" sz="1800" dirty="0" err="1" smtClean="0"/>
              <a:t>Picone</a:t>
            </a:r>
            <a:r>
              <a:rPr lang="en-US" sz="1800" dirty="0" smtClean="0"/>
              <a:t> Fine Foods, Dundas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Joseph </a:t>
            </a:r>
            <a:r>
              <a:rPr lang="en-US" sz="1800" dirty="0" err="1"/>
              <a:t>Picone</a:t>
            </a:r>
            <a:r>
              <a:rPr lang="en-US" sz="1800" dirty="0"/>
              <a:t> Sr., a newcomer to Canada from Sicily, Italy, sold local produce door to door.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 1915, he opened </a:t>
            </a:r>
            <a:r>
              <a:rPr lang="en-US" sz="1800" dirty="0" err="1"/>
              <a:t>Picone’s</a:t>
            </a:r>
            <a:r>
              <a:rPr lang="en-US" sz="1800" dirty="0"/>
              <a:t> Food Market and it still operates in the same location today at 34 King Street West in Dundas, Ontario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38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community-centered approach to their business is the heartbeat of Dundas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grandfather’s philosophy, 100 years later!</a:t>
            </a:r>
          </a:p>
          <a:p>
            <a:endParaRPr lang="en-US" sz="1800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continue to provide fresh, local and organic produce, in-house prepared foods, specialty imported products and promote local culinary artisans</a:t>
            </a:r>
            <a:endParaRPr lang="en-CA" sz="1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39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400" dirty="0"/>
              <a:t>The challenge now Hamilton, for each of you here today, is how will YOU “Turn It On” every day?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76891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+mj-lt"/>
              </a:rPr>
              <a:t>Open </a:t>
            </a:r>
            <a:r>
              <a:rPr lang="en-US" sz="1800" dirty="0">
                <a:latin typeface="+mj-lt"/>
              </a:rPr>
              <a:t>for Business in Hamilton requires creating faster, smarter and streamlined government-to-business </a:t>
            </a:r>
            <a:r>
              <a:rPr lang="en-US" sz="1800" dirty="0" smtClean="0">
                <a:latin typeface="+mj-lt"/>
              </a:rPr>
              <a:t>services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j-lt"/>
              </a:rPr>
              <a:t>Open for Business has three key areas of focus:</a:t>
            </a:r>
          </a:p>
          <a:p>
            <a:pPr>
              <a:defRPr/>
            </a:pPr>
            <a:endParaRPr lang="en-US" sz="1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b="1" dirty="0" smtClean="0">
                <a:latin typeface="+mj-lt"/>
              </a:rPr>
              <a:t>Modernizing </a:t>
            </a:r>
            <a:r>
              <a:rPr lang="en-US" sz="1800" b="1" dirty="0">
                <a:latin typeface="+mj-lt"/>
              </a:rPr>
              <a:t>Municipal </a:t>
            </a:r>
            <a:r>
              <a:rPr lang="en-US" sz="1800" b="1" dirty="0" smtClean="0">
                <a:latin typeface="+mj-lt"/>
              </a:rPr>
              <a:t>Government</a:t>
            </a:r>
          </a:p>
          <a:p>
            <a:pPr>
              <a:defRPr/>
            </a:pPr>
            <a:endParaRPr lang="en-US" sz="18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b="1" dirty="0" smtClean="0">
                <a:latin typeface="+mj-lt"/>
              </a:rPr>
              <a:t>Modern </a:t>
            </a:r>
            <a:r>
              <a:rPr lang="en-US" sz="1800" b="1" dirty="0">
                <a:latin typeface="+mj-lt"/>
              </a:rPr>
              <a:t>Service </a:t>
            </a:r>
            <a:r>
              <a:rPr lang="en-US" sz="1800" b="1" dirty="0" smtClean="0">
                <a:latin typeface="+mj-lt"/>
              </a:rPr>
              <a:t>Delivery</a:t>
            </a:r>
          </a:p>
          <a:p>
            <a:pPr>
              <a:defRPr/>
            </a:pPr>
            <a:endParaRPr lang="en-US" sz="18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b="1" dirty="0" smtClean="0">
                <a:latin typeface="+mj-lt"/>
              </a:rPr>
              <a:t>Developing </a:t>
            </a:r>
            <a:r>
              <a:rPr lang="en-US" sz="1800" b="1" dirty="0">
                <a:latin typeface="+mj-lt"/>
              </a:rPr>
              <a:t>a New Relationship with </a:t>
            </a:r>
            <a:r>
              <a:rPr lang="en-US" sz="1800" b="1" dirty="0" smtClean="0">
                <a:latin typeface="+mj-lt"/>
              </a:rPr>
              <a:t>Business</a:t>
            </a:r>
          </a:p>
          <a:p>
            <a:pPr>
              <a:defRPr/>
            </a:pPr>
            <a:endParaRPr lang="en-US" sz="1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+mj-lt"/>
              </a:rPr>
              <a:t>The </a:t>
            </a:r>
            <a:r>
              <a:rPr lang="en-US" sz="1800" dirty="0">
                <a:latin typeface="+mj-lt"/>
              </a:rPr>
              <a:t>aim of Open for Business - to make Hamilton more attractive for new business development, growth, and innovation.</a:t>
            </a:r>
          </a:p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dirty="0">
              <a:latin typeface="+mj-lt"/>
            </a:endParaRPr>
          </a:p>
          <a:p>
            <a:pPr marL="174698" marR="0" indent="-17469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sz="2400" dirty="0" smtClean="0">
              <a:solidFill>
                <a:schemeClr val="tx1"/>
              </a:solidFill>
              <a:latin typeface="+mj-lt"/>
            </a:endParaRPr>
          </a:p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40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400" dirty="0"/>
              <a:t>We have these numbers and facts to say that Hamilton is Open for Business, but sometimes it’s difficult to show exactly what that means.</a:t>
            </a:r>
          </a:p>
          <a:p>
            <a:endParaRPr lang="en-US" sz="24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400" baseline="0" dirty="0" smtClean="0"/>
              <a:t>I’ll leave you with this: Nothing says we are truly Open For Business like the ‘</a:t>
            </a:r>
            <a:r>
              <a:rPr lang="en-US" sz="2400" baseline="0" dirty="0" err="1" smtClean="0"/>
              <a:t>HamOnt</a:t>
            </a:r>
            <a:r>
              <a:rPr lang="en-US" sz="2400" baseline="0" dirty="0" smtClean="0"/>
              <a:t> lunch’ – that you can have anywhere in Canada.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41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400" baseline="0" dirty="0" smtClean="0"/>
              <a:t>2 pieces of </a:t>
            </a:r>
            <a:r>
              <a:rPr lang="en-US" sz="2400" baseline="0" dirty="0" err="1" smtClean="0"/>
              <a:t>Dempsters</a:t>
            </a:r>
            <a:r>
              <a:rPr lang="en-US" sz="2400" baseline="0" dirty="0" smtClean="0"/>
              <a:t> Bread; made here in Hamilton at Canada Bread</a:t>
            </a:r>
          </a:p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42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400" baseline="0" dirty="0" smtClean="0"/>
              <a:t>a few slices of ham or turkey; from Maple Leaf Foods – here in Hamilton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43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400" baseline="0" dirty="0" smtClean="0"/>
              <a:t>now some mustard; you’re following along right?! – from GS Dunn, here in Hamilton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44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400" baseline="0" dirty="0" smtClean="0"/>
              <a:t>Cheese and a Yogurt from Salerno and Gay Lea Foods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45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800" dirty="0" smtClean="0"/>
              <a:t>And Finally - ad</a:t>
            </a:r>
            <a:r>
              <a:rPr lang="en-US" sz="2800" baseline="0" dirty="0" smtClean="0"/>
              <a:t>d a Tim Horton’s coffee – from the roasting facility in Hamilton…</a:t>
            </a:r>
          </a:p>
          <a:p>
            <a:endParaRPr lang="en-US" sz="2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2800" baseline="0" dirty="0" smtClean="0"/>
              <a:t>And you have the “</a:t>
            </a:r>
            <a:r>
              <a:rPr lang="en-US" sz="2800" baseline="0" dirty="0" err="1" smtClean="0"/>
              <a:t>HamOnt</a:t>
            </a:r>
            <a:r>
              <a:rPr lang="en-US" sz="2800" baseline="0" dirty="0" smtClean="0"/>
              <a:t> Lunch” – anywhere in Canada.</a:t>
            </a:r>
          </a:p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46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="1" baseline="0" dirty="0" smtClean="0"/>
              <a:t>We are Open For Business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STRATEGY SIMPLIFIED: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Focus on smart economic growth and jobs and continue to create efficiencies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Invest in our infrastructure in partnership with other levels of government. </a:t>
            </a:r>
          </a:p>
          <a:p>
            <a:pPr marL="174698" indent="-174698">
              <a:buFont typeface="Arial" panose="020B0604020202020204" pitchFamily="34" charset="0"/>
              <a:buChar char="•"/>
            </a:pPr>
            <a:endParaRPr lang="en-US" sz="1800" baseline="0" dirty="0" smtClean="0"/>
          </a:p>
          <a:p>
            <a:pPr marL="174698" indent="-174698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Be ready to accept bold and innovate solutions towards building a sustainable, prosperous, vibrant, livable City.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CA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CA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47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CA" sz="2400" baseline="0" dirty="0" smtClean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48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I believe it’s important that we find the balance; equal parts focused on further development and celebrating our successes in the moment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We have so much to be proud of.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r>
              <a:rPr lang="en-US" sz="2000" dirty="0"/>
              <a:t>R</a:t>
            </a:r>
            <a:r>
              <a:rPr lang="en-US" sz="2000" dirty="0" smtClean="0"/>
              <a:t>ecognizing </a:t>
            </a:r>
            <a:r>
              <a:rPr lang="en-US" sz="2000" dirty="0"/>
              <a:t>the efforts of my council colleagues, city staff and community leaders, private sector partners -  is paramount to achieving future success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</a:t>
            </a:r>
            <a:endParaRPr lang="en-US" sz="2000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000" b="1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0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2400" dirty="0" smtClean="0"/>
              <a:t>Top Priorities I’d like to talk to you about today.</a:t>
            </a:r>
          </a:p>
          <a:p>
            <a:endParaRPr lang="en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Economic </a:t>
            </a:r>
            <a:r>
              <a:rPr lang="en-US" sz="2400" dirty="0" smtClean="0"/>
              <a:t>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Transit – building a sustainable city for </a:t>
            </a:r>
            <a:r>
              <a:rPr lang="en-US" sz="2400" dirty="0" smtClean="0"/>
              <a:t>everyone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Infrastructure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Poverty Reduction &amp; Affordable Housing </a:t>
            </a:r>
            <a:r>
              <a:rPr lang="en-US" sz="2400" dirty="0" smtClean="0"/>
              <a:t> </a:t>
            </a:r>
            <a:endParaRPr lang="en-CA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CA" sz="2800" baseline="0" dirty="0" smtClean="0"/>
              <a:t>Economic Development Highlights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CA" sz="2800" baseline="0" dirty="0" smtClean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800" baseline="0" dirty="0" smtClean="0"/>
              <a:t>Investing in the arts	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2800" baseline="0" dirty="0" smtClean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800" baseline="0" dirty="0" smtClean="0"/>
              <a:t>Waterfront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2800" baseline="0" dirty="0" smtClean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800" baseline="0" dirty="0" smtClean="0"/>
              <a:t>US Steel lands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2800" baseline="0" dirty="0" smtClean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800" baseline="0" dirty="0" smtClean="0"/>
              <a:t>Airport Employment Growth District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2800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768914"/>
          </a:xfrm>
        </p:spPr>
        <p:txBody>
          <a:bodyPr/>
          <a:lstStyle/>
          <a:p>
            <a:r>
              <a:rPr lang="en-US" sz="2400" dirty="0" smtClean="0"/>
              <a:t>important </a:t>
            </a:r>
            <a:r>
              <a:rPr lang="en-US" sz="2400" dirty="0"/>
              <a:t>to the </a:t>
            </a:r>
            <a:r>
              <a:rPr lang="en-US" sz="2400" dirty="0" smtClean="0"/>
              <a:t>City to Support </a:t>
            </a:r>
            <a:r>
              <a:rPr lang="en-US" sz="2400" dirty="0"/>
              <a:t>the Arts </a:t>
            </a:r>
            <a:r>
              <a:rPr lang="en-US" sz="2400" dirty="0" smtClean="0"/>
              <a:t>funding</a:t>
            </a:r>
          </a:p>
          <a:p>
            <a:endParaRPr lang="en-US" sz="2400" dirty="0" smtClean="0"/>
          </a:p>
          <a:p>
            <a:r>
              <a:rPr lang="en-US" sz="2400" dirty="0" smtClean="0"/>
              <a:t>Culture </a:t>
            </a:r>
            <a:r>
              <a:rPr lang="en-US" sz="2400" dirty="0"/>
              <a:t>certainly generates economic benefits in cities and </a:t>
            </a:r>
            <a:r>
              <a:rPr lang="en-US" sz="2400" dirty="0" err="1"/>
              <a:t>neighbourhoods</a:t>
            </a:r>
            <a:r>
              <a:rPr lang="en-US" sz="2400" dirty="0"/>
              <a:t> in which it flourishes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it </a:t>
            </a:r>
            <a:r>
              <a:rPr lang="en-US" sz="2400" dirty="0"/>
              <a:t>more than earns what it costs city government and the taxpayers. </a:t>
            </a:r>
          </a:p>
          <a:p>
            <a:endParaRPr lang="en-US" sz="2400" dirty="0" smtClean="0"/>
          </a:p>
          <a:p>
            <a:r>
              <a:rPr lang="en-US" sz="2400" dirty="0" smtClean="0"/>
              <a:t>Yet </a:t>
            </a:r>
            <a:r>
              <a:rPr lang="en-US" sz="2400" dirty="0"/>
              <a:t>it should not have to justify itself by economic payoff</a:t>
            </a:r>
          </a:p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The recent JUNO Awards is one great example of how investing in the arts benefits the entire city</a:t>
            </a:r>
          </a:p>
          <a:p>
            <a:endParaRPr lang="en-US" sz="2800" dirty="0"/>
          </a:p>
          <a:p>
            <a:r>
              <a:rPr lang="en-US" sz="2800" dirty="0"/>
              <a:t>Local restaurants, shops, transportation</a:t>
            </a:r>
          </a:p>
          <a:p>
            <a:endParaRPr lang="en-US" sz="2800" dirty="0"/>
          </a:p>
          <a:p>
            <a:r>
              <a:rPr lang="en-US" sz="2800" dirty="0"/>
              <a:t>Not only a ‘feel good’ for the City, but Gave us National exposure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70B8E-BD62-4973-BC17-32C580F8807A}" type="slidenum">
              <a:rPr lang="en-CA" smtClean="0"/>
              <a:pPr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09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F2A9A-92E0-48F5-8390-69FD829E75AE}" type="datetime1">
              <a:rPr lang="en-US" smtClean="0"/>
              <a:pPr/>
              <a:t>4/27/2015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Mohawk College Board of Directors Retreat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E878-2035-45B6-A551-2F8D85647A5F}" type="datetime1">
              <a:rPr lang="en-US" smtClean="0"/>
              <a:pPr/>
              <a:t>4/27/2015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Mohawk College Board of Directors Retreat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7E735-1DED-41E4-99F7-407DC9350368}" type="datetime1">
              <a:rPr lang="en-US" smtClean="0"/>
              <a:pPr/>
              <a:t>4/27/2015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Mohawk College Board of Directors Retreat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7454-DDB3-4E73-869D-444F81AACF5C}" type="datetime1">
              <a:rPr lang="en-US" smtClean="0"/>
              <a:pPr/>
              <a:t>4/27/2015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Mohawk College Board of Directors Retreat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FAE8-6403-42E6-94C5-57683592BFB4}" type="datetime1">
              <a:rPr lang="en-US" smtClean="0"/>
              <a:pPr/>
              <a:t>4/27/2015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Mohawk College Board of Directors Retreat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B4547-6E0E-4830-829B-5B4243F82FC0}" type="datetime1">
              <a:rPr lang="en-US" smtClean="0"/>
              <a:pPr/>
              <a:t>4/27/2015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Mohawk College Board of Directors Retreat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FF2C-0F9F-44F9-99EB-62934831364F}" type="datetime1">
              <a:rPr lang="en-US" smtClean="0"/>
              <a:pPr/>
              <a:t>4/27/2015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Mohawk College Board of Directors Retreat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2EBE1-8121-40DD-99CE-22CD3D979E57}" type="datetime1">
              <a:rPr lang="en-US" smtClean="0"/>
              <a:pPr/>
              <a:t>4/27/2015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Mohawk College Board of Directors Retreat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7A08-C9EF-47E5-B6AB-B5436333C1BD}" type="datetime1">
              <a:rPr lang="en-US" smtClean="0"/>
              <a:pPr/>
              <a:t>4/27/2015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Mohawk College Board of Directors Retreat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F4B7-26F6-47AB-8BE7-3E8949E4379A}" type="datetime1">
              <a:rPr lang="en-US" smtClean="0"/>
              <a:pPr/>
              <a:t>4/27/2015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Mohawk College Board of Directors Retreat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EAD8-B682-46CD-AFB7-6BD0F94D7855}" type="datetime1">
              <a:rPr lang="en-US" smtClean="0"/>
              <a:pPr/>
              <a:t>4/27/2015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Mohawk College Board of Directors Retreat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A89DBF1-D987-43E9-A0A5-6438A82B7FEC}" type="datetime1">
              <a:rPr lang="en-US" smtClean="0"/>
              <a:pPr/>
              <a:t>4/27/2015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Mohawk College Board of Directors Retreat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3166" y="5404251"/>
            <a:ext cx="32403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     #</a:t>
            </a:r>
            <a:r>
              <a:rPr lang="en-US" sz="2800" b="1" dirty="0" err="1" smtClean="0">
                <a:latin typeface="+mj-lt"/>
              </a:rPr>
              <a:t>MayorsView</a:t>
            </a:r>
            <a:endParaRPr lang="en-US" sz="2800" b="1" dirty="0">
              <a:latin typeface="+mj-lt"/>
            </a:endParaRPr>
          </a:p>
          <a:p>
            <a:endParaRPr lang="en-CA" dirty="0"/>
          </a:p>
        </p:txBody>
      </p:sp>
      <p:pic>
        <p:nvPicPr>
          <p:cNvPr id="1026" name="Picture 2" descr="https://g.twimg.com/Twitter_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517231"/>
            <a:ext cx="498128" cy="4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771" y="358905"/>
            <a:ext cx="403244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latin typeface="+mj-lt"/>
              </a:rPr>
              <a:t>2015 </a:t>
            </a:r>
          </a:p>
          <a:p>
            <a:pPr algn="ctr"/>
            <a:r>
              <a:rPr lang="en-US" sz="5400" dirty="0" smtClean="0">
                <a:latin typeface="+mj-lt"/>
              </a:rPr>
              <a:t>Mayor’s </a:t>
            </a:r>
            <a:br>
              <a:rPr lang="en-US" sz="5400" dirty="0" smtClean="0">
                <a:latin typeface="+mj-lt"/>
              </a:rPr>
            </a:br>
            <a:r>
              <a:rPr lang="en-US" sz="5400" dirty="0" smtClean="0">
                <a:latin typeface="+mj-lt"/>
              </a:rPr>
              <a:t>Breakfast</a:t>
            </a:r>
          </a:p>
          <a:p>
            <a:pPr algn="ctr"/>
            <a:endParaRPr lang="en-US" sz="2800" b="1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Momentum into Results </a:t>
            </a:r>
          </a:p>
          <a:p>
            <a:pPr algn="ctr"/>
            <a:r>
              <a:rPr lang="en-US" sz="4000" b="1" dirty="0" smtClean="0">
                <a:latin typeface="+mj-lt"/>
              </a:rPr>
              <a:t/>
            </a:r>
            <a:br>
              <a:rPr lang="en-US" sz="4000" b="1" dirty="0" smtClean="0">
                <a:latin typeface="+mj-lt"/>
              </a:rPr>
            </a:br>
            <a:endParaRPr lang="en-CA" sz="4000" b="1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5064"/>
            <a:ext cx="3460770" cy="2239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4" y="2636912"/>
            <a:ext cx="3244517" cy="2157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58905"/>
            <a:ext cx="3116992" cy="2337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4204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75"/>
            <a:ext cx="9144000" cy="59959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188640"/>
            <a:ext cx="3096344" cy="576064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waterfront</a:t>
            </a:r>
            <a:r>
              <a:rPr lang="en-US" sz="3600" b="1" dirty="0">
                <a:solidFill>
                  <a:schemeClr val="tx1"/>
                </a:solidFill>
              </a:rPr>
              <a:t>	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9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92080" y="2969767"/>
            <a:ext cx="3352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600" b="1" dirty="0" smtClean="0">
                <a:latin typeface="+mj-lt"/>
              </a:rPr>
              <a:t>US Steel Lands</a:t>
            </a:r>
            <a:endParaRPr lang="en-CA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63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28659" y="476672"/>
            <a:ext cx="7936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600" b="1" dirty="0" smtClean="0">
                <a:latin typeface="+mj-lt"/>
              </a:rPr>
              <a:t>Airport Employment Growth District</a:t>
            </a:r>
            <a:endParaRPr lang="en-CA" sz="3600" b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37" y="1844824"/>
            <a:ext cx="8352928" cy="4701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29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35496"/>
          </a:xfrm>
        </p:spPr>
        <p:txBody>
          <a:bodyPr/>
          <a:lstStyle/>
          <a:p>
            <a:r>
              <a:rPr lang="en-CA" dirty="0">
                <a:solidFill>
                  <a:schemeClr val="tx1"/>
                </a:solidFill>
                <a:latin typeface="+mj-lt"/>
              </a:rPr>
              <a:t>Transit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3888432" cy="32403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 smtClean="0">
              <a:solidFill>
                <a:schemeClr val="tx1"/>
              </a:solidFill>
            </a:endParaRPr>
          </a:p>
          <a:p>
            <a:pPr lvl="1"/>
            <a:r>
              <a:rPr lang="en-CA" dirty="0" smtClean="0">
                <a:solidFill>
                  <a:schemeClr val="tx1"/>
                </a:solidFill>
              </a:rPr>
              <a:t>LRT&amp; it’s Economic uplift</a:t>
            </a:r>
          </a:p>
          <a:p>
            <a:pPr marL="457200" lvl="1" indent="0">
              <a:buNone/>
            </a:pPr>
            <a:endParaRPr lang="en-CA" dirty="0" smtClean="0">
              <a:solidFill>
                <a:schemeClr val="tx1"/>
              </a:solidFill>
            </a:endParaRPr>
          </a:p>
          <a:p>
            <a:pPr lvl="1"/>
            <a:r>
              <a:rPr lang="en-CA" dirty="0" smtClean="0">
                <a:solidFill>
                  <a:schemeClr val="tx1"/>
                </a:solidFill>
              </a:rPr>
              <a:t>Bus Infrastructure</a:t>
            </a:r>
          </a:p>
          <a:p>
            <a:pPr marL="457200" lvl="1" indent="0">
              <a:buNone/>
            </a:pPr>
            <a:endParaRPr lang="en-CA" dirty="0" smtClean="0">
              <a:solidFill>
                <a:schemeClr val="tx1"/>
              </a:solidFill>
            </a:endParaRPr>
          </a:p>
          <a:p>
            <a:pPr lvl="1"/>
            <a:r>
              <a:rPr lang="en-CA" dirty="0" smtClean="0">
                <a:solidFill>
                  <a:schemeClr val="tx1"/>
                </a:solidFill>
              </a:rPr>
              <a:t>All Day Go Service</a:t>
            </a:r>
          </a:p>
          <a:p>
            <a:pPr marL="457200" lvl="1" indent="0">
              <a:buNone/>
            </a:pPr>
            <a:endParaRPr lang="en-CA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Citizen </a:t>
            </a:r>
            <a:r>
              <a:rPr lang="en-US" dirty="0">
                <a:solidFill>
                  <a:schemeClr val="tx1"/>
                </a:solidFill>
              </a:rPr>
              <a:t>Engagement  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93096"/>
            <a:ext cx="3493594" cy="2099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663" y="1412776"/>
            <a:ext cx="326436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686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72435"/>
            <a:ext cx="6036097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80876"/>
            <a:ext cx="4536504" cy="3402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9511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0"/>
            <a:ext cx="9159280" cy="6869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74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2028" y="332784"/>
            <a:ext cx="83215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+mj-lt"/>
              </a:rPr>
              <a:t>Citizen’s Jury on Public Transit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612900"/>
            <a:ext cx="6502400" cy="363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785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3614575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09714" y="332656"/>
            <a:ext cx="84481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5400" dirty="0">
                <a:latin typeface="+mj-lt"/>
              </a:rPr>
              <a:t>Workforce Development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409589" y="2348880"/>
            <a:ext cx="39463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City’s focus on diversification of the local economy has been clearly vindicated in our consistent low unemployment rates and by the growth of our building permits in all categories.</a:t>
            </a:r>
          </a:p>
        </p:txBody>
      </p:sp>
    </p:spTree>
    <p:extLst>
      <p:ext uri="{BB962C8B-B14F-4D97-AF65-F5344CB8AC3E}">
        <p14:creationId xmlns:p14="http://schemas.microsoft.com/office/powerpoint/2010/main" val="7679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3667" y="1844824"/>
            <a:ext cx="58326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Foreign </a:t>
            </a:r>
            <a:r>
              <a:rPr lang="en-US" sz="2800" dirty="0">
                <a:latin typeface="+mj-lt"/>
              </a:rPr>
              <a:t>Direct Investment Strategy </a:t>
            </a:r>
            <a:r>
              <a:rPr lang="en-US" sz="2800" dirty="0" smtClean="0">
                <a:latin typeface="+mj-lt"/>
              </a:rPr>
              <a:t>and </a:t>
            </a:r>
            <a:r>
              <a:rPr lang="en-US" sz="2800" dirty="0">
                <a:latin typeface="+mj-lt"/>
              </a:rPr>
              <a:t>Global Hamilton</a:t>
            </a:r>
          </a:p>
          <a:p>
            <a:pPr lvl="1"/>
            <a:endParaRPr lang="en-US" sz="2800" dirty="0"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Engaging diverse entrepreneurs in developing business here and </a:t>
            </a:r>
            <a:r>
              <a:rPr lang="en-US" sz="2800" dirty="0" smtClean="0">
                <a:latin typeface="+mj-lt"/>
              </a:rPr>
              <a:t>abroad</a:t>
            </a:r>
            <a:endParaRPr lang="en-US" sz="28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1751" y="332656"/>
            <a:ext cx="56364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5400" dirty="0" smtClean="0">
                <a:latin typeface="+mj-lt"/>
              </a:rPr>
              <a:t>Global Hamilton</a:t>
            </a:r>
            <a:endParaRPr lang="en-CA" sz="5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6" y="5384254"/>
            <a:ext cx="2524587" cy="128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5152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  <a:latin typeface="+mj-lt"/>
              </a:rPr>
              <a:t>Budget Highlights</a:t>
            </a:r>
            <a:endParaRPr lang="en-CA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523148" cy="45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9" y="1"/>
            <a:ext cx="9275839" cy="6952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9792" y="653848"/>
            <a:ext cx="59655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Last month 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we</a:t>
            </a:r>
          </a:p>
          <a:p>
            <a:pPr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“Turned it On” at the 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JUNO Awards!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152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5152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  <a:latin typeface="+mj-lt"/>
              </a:rPr>
              <a:t>Budget Highlights</a:t>
            </a:r>
            <a:endParaRPr lang="en-CA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523148" cy="45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35496"/>
          </a:xfrm>
        </p:spPr>
        <p:txBody>
          <a:bodyPr/>
          <a:lstStyle/>
          <a:p>
            <a:r>
              <a:rPr lang="en-CA" dirty="0">
                <a:solidFill>
                  <a:schemeClr val="tx1"/>
                </a:solidFill>
                <a:latin typeface="+mj-lt"/>
              </a:rPr>
              <a:t>Infrastructure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132856"/>
            <a:ext cx="2880320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Reality </a:t>
            </a:r>
            <a:r>
              <a:rPr lang="en-US" sz="1800" b="1" dirty="0">
                <a:solidFill>
                  <a:schemeClr val="tx1"/>
                </a:solidFill>
              </a:rPr>
              <a:t>is we are in need of investing money for improvements</a:t>
            </a:r>
          </a:p>
          <a:p>
            <a:pPr marL="914400" lvl="2" indent="0">
              <a:buNone/>
            </a:pPr>
            <a:endParaRPr lang="en-CA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060848"/>
            <a:ext cx="5376598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139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69536" y="3244334"/>
            <a:ext cx="3727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600" b="1" dirty="0" smtClean="0">
                <a:solidFill>
                  <a:schemeClr val="bg1"/>
                </a:solidFill>
                <a:latin typeface="+mj-lt"/>
              </a:rPr>
              <a:t>Infrastructure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47119"/>
            <a:ext cx="9687090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32040" y="5301208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600" b="1" dirty="0" smtClean="0">
                <a:solidFill>
                  <a:schemeClr val="bg1"/>
                </a:solidFill>
                <a:latin typeface="+mj-lt"/>
              </a:rPr>
              <a:t>infrastructure</a:t>
            </a:r>
            <a:r>
              <a:rPr lang="en-CA" sz="3600" b="1" dirty="0">
                <a:solidFill>
                  <a:schemeClr val="bg1"/>
                </a:solidFill>
                <a:latin typeface="+mj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4864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6" cy="835496"/>
          </a:xfrm>
        </p:spPr>
        <p:txBody>
          <a:bodyPr/>
          <a:lstStyle/>
          <a:p>
            <a:r>
              <a:rPr lang="en-CA" sz="3200" dirty="0">
                <a:solidFill>
                  <a:schemeClr val="tx1"/>
                </a:solidFill>
                <a:latin typeface="+mj-lt"/>
              </a:rPr>
              <a:t>Poverty Reduction &amp; Affordable Housing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40768"/>
            <a:ext cx="7920880" cy="720080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The </a:t>
            </a:r>
            <a:r>
              <a:rPr lang="en-US" sz="2000" dirty="0">
                <a:solidFill>
                  <a:schemeClr val="tx1"/>
                </a:solidFill>
              </a:rPr>
              <a:t>Housing Services Division has developed a </a:t>
            </a:r>
            <a:r>
              <a:rPr lang="en-US" sz="2000" dirty="0" smtClean="0">
                <a:solidFill>
                  <a:schemeClr val="tx1"/>
                </a:solidFill>
              </a:rPr>
              <a:t>10-Year Housing </a:t>
            </a:r>
            <a:r>
              <a:rPr lang="en-US" sz="2000" dirty="0">
                <a:solidFill>
                  <a:schemeClr val="tx1"/>
                </a:solidFill>
              </a:rPr>
              <a:t>and Homelessness Action Plan. 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 smtClean="0"/>
          </a:p>
          <a:p>
            <a:pPr lvl="1"/>
            <a:endParaRPr lang="en-CA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53" y="2545788"/>
            <a:ext cx="2413011" cy="3619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64904"/>
            <a:ext cx="5400600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9441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385" y="-675456"/>
            <a:ext cx="10423827" cy="738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587727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chemeClr val="bg1"/>
                </a:solidFill>
                <a:latin typeface="+mj-lt"/>
              </a:rPr>
              <a:t>Rudy Holst </a:t>
            </a:r>
            <a:r>
              <a:rPr lang="en-CA" sz="4000" b="1" dirty="0" smtClean="0">
                <a:solidFill>
                  <a:schemeClr val="bg1"/>
                </a:solidFill>
                <a:latin typeface="+mj-lt"/>
              </a:rPr>
              <a:t>Commons </a:t>
            </a:r>
            <a:endParaRPr lang="en-CA" sz="4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80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587727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chemeClr val="bg1"/>
                </a:solidFill>
                <a:latin typeface="+mj-lt"/>
              </a:rPr>
              <a:t>Rudy Holst </a:t>
            </a:r>
            <a:r>
              <a:rPr lang="en-CA" sz="4000" b="1" dirty="0" smtClean="0">
                <a:solidFill>
                  <a:schemeClr val="bg1"/>
                </a:solidFill>
                <a:latin typeface="+mj-lt"/>
              </a:rPr>
              <a:t>Commons </a:t>
            </a:r>
            <a:endParaRPr lang="en-CA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10321515" cy="688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0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1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k-homes_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8626437" cy="19442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514" y="3501008"/>
            <a:ext cx="8460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The City of Hamilton, with the support of community partners, is taking part in the 20,000 Homes Campaign.  </a:t>
            </a:r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The </a:t>
            </a:r>
            <a:r>
              <a:rPr lang="en-US" dirty="0">
                <a:latin typeface="+mj-lt"/>
              </a:rPr>
              <a:t>20,000 Homes Campaign is a national movement of communities working together to permanently house 20,000 of the most vulnerable people experiencing homelessness in Canada by July 1, 2018. </a:t>
            </a:r>
            <a:r>
              <a:rPr lang="en-US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00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/>
                </a:solidFill>
                <a:latin typeface="+mj-lt"/>
              </a:rPr>
              <a:t>Hamilton Police Services</a:t>
            </a:r>
            <a:endParaRPr lang="en-CA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64904"/>
            <a:ext cx="2504959" cy="3771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5256584" cy="3504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10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/>
                </a:solidFill>
                <a:latin typeface="+mj-lt"/>
              </a:rPr>
              <a:t>Inter-Government Relations</a:t>
            </a:r>
            <a:endParaRPr lang="en-CA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40" y="1864746"/>
            <a:ext cx="3109566" cy="2083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92896"/>
            <a:ext cx="4720714" cy="3120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40" y="4221088"/>
            <a:ext cx="3109566" cy="2332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5419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580"/>
            <a:ext cx="9144000" cy="6096531"/>
          </a:xfrm>
        </p:spPr>
      </p:pic>
      <p:sp>
        <p:nvSpPr>
          <p:cNvPr id="5" name="Rectangle 4"/>
          <p:cNvSpPr/>
          <p:nvPr/>
        </p:nvSpPr>
        <p:spPr>
          <a:xfrm>
            <a:off x="271004" y="5769945"/>
            <a:ext cx="8766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Collectively, we put Hamilton in the national spotlight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345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552" y="620688"/>
            <a:ext cx="42482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>
                <a:solidFill>
                  <a:schemeClr val="bg1"/>
                </a:solidFill>
                <a:latin typeface="+mj-lt"/>
              </a:rPr>
              <a:t>Stadium Update</a:t>
            </a:r>
          </a:p>
        </p:txBody>
      </p:sp>
    </p:spTree>
    <p:extLst>
      <p:ext uri="{BB962C8B-B14F-4D97-AF65-F5344CB8AC3E}">
        <p14:creationId xmlns:p14="http://schemas.microsoft.com/office/powerpoint/2010/main" val="230078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8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76391"/>
            <a:ext cx="5184576" cy="705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596" y="620688"/>
            <a:ext cx="8229600" cy="1123528"/>
          </a:xfrm>
        </p:spPr>
        <p:txBody>
          <a:bodyPr/>
          <a:lstStyle/>
          <a:p>
            <a:r>
              <a:rPr lang="en-CA" sz="4800" dirty="0" smtClean="0">
                <a:solidFill>
                  <a:schemeClr val="tx1"/>
                </a:solidFill>
                <a:latin typeface="+mj-lt"/>
              </a:rPr>
              <a:t>Economic Development Successes</a:t>
            </a:r>
            <a:endParaRPr lang="en-CA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844824"/>
            <a:ext cx="7005464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dirty="0" smtClean="0">
                <a:solidFill>
                  <a:schemeClr val="tx1"/>
                </a:solidFill>
              </a:rPr>
              <a:t>Many great success stories across the City demonstrating Economic Growth</a:t>
            </a:r>
          </a:p>
          <a:p>
            <a:pPr marL="0" indent="0">
              <a:buNone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7" y="3212976"/>
            <a:ext cx="451250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296841"/>
            <a:ext cx="3383868" cy="2255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303" y="2894526"/>
            <a:ext cx="3039278" cy="2018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48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95536"/>
          </a:xfrm>
        </p:spPr>
        <p:txBody>
          <a:bodyPr/>
          <a:lstStyle/>
          <a:p>
            <a:r>
              <a:rPr lang="en-CA" sz="4800" dirty="0" smtClean="0">
                <a:solidFill>
                  <a:schemeClr val="tx1"/>
                </a:solidFill>
                <a:latin typeface="+mj-lt"/>
              </a:rPr>
              <a:t>Economic Development Successes</a:t>
            </a:r>
            <a:endParaRPr lang="en-CA" sz="4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798"/>
            <a:ext cx="7416824" cy="4944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366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95536"/>
          </a:xfrm>
        </p:spPr>
        <p:txBody>
          <a:bodyPr/>
          <a:lstStyle/>
          <a:p>
            <a:r>
              <a:rPr lang="en-CA" sz="4800" dirty="0" smtClean="0">
                <a:solidFill>
                  <a:schemeClr val="tx1"/>
                </a:solidFill>
                <a:latin typeface="+mj-lt"/>
              </a:rPr>
              <a:t>Economic Development Successes</a:t>
            </a:r>
            <a:endParaRPr lang="en-CA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844824"/>
            <a:ext cx="8229600" cy="1584176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tx1"/>
                </a:solidFill>
              </a:rPr>
              <a:t>Success Story – Large Academic Institution:</a:t>
            </a:r>
          </a:p>
          <a:p>
            <a:pPr marL="0" indent="0">
              <a:buNone/>
            </a:pPr>
            <a:endParaRPr lang="en-CA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3D printing lab at Mohawk College is a major recipient of the latest round of applied research </a:t>
            </a:r>
            <a:r>
              <a:rPr lang="en-US" dirty="0" smtClean="0">
                <a:solidFill>
                  <a:schemeClr val="tx1"/>
                </a:solidFill>
              </a:rPr>
              <a:t>funding.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sz="800" dirty="0" smtClean="0">
              <a:solidFill>
                <a:schemeClr val="tx1"/>
              </a:solidFill>
            </a:endParaRPr>
          </a:p>
          <a:p>
            <a:endParaRPr lang="en-CA" sz="2000" dirty="0" smtClean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81500"/>
            <a:ext cx="4463945" cy="2974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43798"/>
            <a:ext cx="3091785" cy="2050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758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2"/>
            <a:ext cx="10315794" cy="686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8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" y="25610"/>
            <a:ext cx="11319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800" dirty="0">
                <a:solidFill>
                  <a:schemeClr val="tx1"/>
                </a:solidFill>
                <a:latin typeface="+mj-lt"/>
              </a:rPr>
              <a:t>Economic Development 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1573635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tx1"/>
                </a:solidFill>
              </a:rPr>
              <a:t>Success Story – Small Family Business:</a:t>
            </a:r>
          </a:p>
          <a:p>
            <a:pPr marL="0" indent="0">
              <a:buNone/>
            </a:pPr>
            <a:endParaRPr lang="en-CA" dirty="0" smtClean="0">
              <a:solidFill>
                <a:schemeClr val="tx1"/>
              </a:solidFill>
            </a:endParaRPr>
          </a:p>
          <a:p>
            <a:r>
              <a:rPr lang="en-CA" sz="2000" dirty="0" smtClean="0">
                <a:solidFill>
                  <a:schemeClr val="tx1"/>
                </a:solidFill>
              </a:rPr>
              <a:t>Nothing speaks to sustainability than being in business for 100 years – </a:t>
            </a:r>
            <a:r>
              <a:rPr lang="en-CA" sz="2000" dirty="0" err="1" smtClean="0">
                <a:solidFill>
                  <a:schemeClr val="tx1"/>
                </a:solidFill>
              </a:rPr>
              <a:t>Picone</a:t>
            </a:r>
            <a:r>
              <a:rPr lang="en-CA" sz="2000" dirty="0" smtClean="0">
                <a:solidFill>
                  <a:schemeClr val="tx1"/>
                </a:solidFill>
              </a:rPr>
              <a:t> Fine Foods, Dundas</a:t>
            </a:r>
          </a:p>
          <a:p>
            <a:pPr marL="0" indent="0">
              <a:buNone/>
            </a:pPr>
            <a:endParaRPr lang="en-CA" sz="2000" dirty="0" smtClean="0">
              <a:solidFill>
                <a:schemeClr val="tx1"/>
              </a:solidFill>
            </a:endParaRPr>
          </a:p>
          <a:p>
            <a:pPr lvl="1"/>
            <a:endParaRPr lang="en-US" sz="2000" dirty="0" smtClean="0">
              <a:solidFill>
                <a:schemeClr val="tx1"/>
              </a:solidFill>
            </a:endParaRPr>
          </a:p>
          <a:p>
            <a:endParaRPr lang="en-CA" sz="2000" dirty="0" smtClean="0">
              <a:solidFill>
                <a:schemeClr val="tx1"/>
              </a:solidFill>
            </a:endParaRPr>
          </a:p>
        </p:txBody>
      </p:sp>
      <p:pic>
        <p:nvPicPr>
          <p:cNvPr id="7" name="Picture 6" descr="10358729_1064035013610173_3293344351580464755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501008"/>
            <a:ext cx="3096344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11009926_1051531948193813_4165577979182285999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01008"/>
            <a:ext cx="3096344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04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275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1720" y="5949280"/>
            <a:ext cx="68489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 err="1">
                <a:solidFill>
                  <a:schemeClr val="bg1"/>
                </a:solidFill>
                <a:latin typeface="+mj-lt"/>
              </a:rPr>
              <a:t>Picone</a:t>
            </a:r>
            <a:r>
              <a:rPr lang="en-CA" sz="4000" b="1" dirty="0">
                <a:solidFill>
                  <a:schemeClr val="bg1"/>
                </a:solidFill>
                <a:latin typeface="+mj-lt"/>
              </a:rPr>
              <a:t> Fine Foods, </a:t>
            </a:r>
            <a:r>
              <a:rPr lang="en-CA" sz="4000" b="1" dirty="0" err="1">
                <a:solidFill>
                  <a:schemeClr val="bg1"/>
                </a:solidFill>
                <a:latin typeface="+mj-lt"/>
              </a:rPr>
              <a:t>Dundas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96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15719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+mj-lt"/>
              </a:rPr>
              <a:t>The challenge now Hamilton, </a:t>
            </a:r>
          </a:p>
          <a:p>
            <a:pPr algn="ctr"/>
            <a:r>
              <a:rPr lang="en-US" sz="2800" b="1" dirty="0" smtClean="0">
                <a:latin typeface="+mj-lt"/>
              </a:rPr>
              <a:t>for each of you here today, is how will YOU </a:t>
            </a:r>
          </a:p>
          <a:p>
            <a:pPr algn="ctr"/>
            <a:r>
              <a:rPr lang="en-US" sz="2800" b="1" dirty="0" smtClean="0">
                <a:latin typeface="+mj-lt"/>
              </a:rPr>
              <a:t>“Turn it On” every day?</a:t>
            </a:r>
            <a:endParaRPr lang="en-US" sz="2800" b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57" y="245740"/>
            <a:ext cx="7122283" cy="487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e-in-were-open-sign_1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768752" cy="50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67544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  <a:latin typeface="+mj-lt"/>
              </a:rPr>
              <a:t>Hamilton: </a:t>
            </a:r>
            <a:br>
              <a:rPr lang="en-CA" dirty="0" smtClean="0">
                <a:solidFill>
                  <a:schemeClr val="tx1"/>
                </a:solidFill>
                <a:latin typeface="+mj-lt"/>
              </a:rPr>
            </a:br>
            <a:r>
              <a:rPr lang="en-CA" dirty="0" smtClean="0">
                <a:solidFill>
                  <a:schemeClr val="tx1"/>
                </a:solidFill>
                <a:latin typeface="+mj-lt"/>
              </a:rPr>
              <a:t>Open for Business</a:t>
            </a:r>
            <a:endParaRPr lang="en-CA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52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052736"/>
            <a:ext cx="6768752" cy="1296144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  <a:latin typeface="+mj-lt"/>
              </a:rPr>
              <a:t>Hamilton: </a:t>
            </a:r>
            <a:br>
              <a:rPr lang="en-CA" dirty="0" smtClean="0">
                <a:solidFill>
                  <a:schemeClr val="tx1"/>
                </a:solidFill>
                <a:latin typeface="+mj-lt"/>
              </a:rPr>
            </a:br>
            <a:r>
              <a:rPr lang="en-CA" dirty="0" smtClean="0">
                <a:solidFill>
                  <a:schemeClr val="tx1"/>
                </a:solidFill>
                <a:latin typeface="+mj-lt"/>
              </a:rPr>
              <a:t>Open for Business</a:t>
            </a:r>
            <a:endParaRPr lang="en-CA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3728" y="3356992"/>
            <a:ext cx="4608512" cy="6480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tx1"/>
                </a:solidFill>
              </a:rPr>
              <a:t>#HAMONT LUNCH </a:t>
            </a:r>
            <a:endParaRPr lang="en-US" sz="4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4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4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44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3639"/>
            <a:ext cx="10412694" cy="6930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2636912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chemeClr val="bg1"/>
                </a:solidFill>
                <a:latin typeface="+mj-lt"/>
              </a:rPr>
              <a:t>#HAMONT LUNCH </a:t>
            </a:r>
            <a:r>
              <a:rPr lang="en-CA" sz="40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en-CA" sz="4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65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98" y="0"/>
            <a:ext cx="1028792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3968" y="980729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chemeClr val="bg1"/>
                </a:solidFill>
                <a:latin typeface="+mj-lt"/>
              </a:rPr>
              <a:t>#HAMONT LUNCH </a:t>
            </a:r>
            <a:r>
              <a:rPr lang="en-CA" sz="40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en-CA" sz="4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33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547" y="692696"/>
            <a:ext cx="5317182" cy="53171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1640" y="836712"/>
            <a:ext cx="4342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600" b="1" dirty="0">
                <a:latin typeface="+mj-lt"/>
              </a:rPr>
              <a:t>#HAMONT LUNCH </a:t>
            </a:r>
          </a:p>
        </p:txBody>
      </p:sp>
    </p:spTree>
    <p:extLst>
      <p:ext uri="{BB962C8B-B14F-4D97-AF65-F5344CB8AC3E}">
        <p14:creationId xmlns:p14="http://schemas.microsoft.com/office/powerpoint/2010/main" val="1062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31188"/>
            <a:ext cx="10372485" cy="68891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1600" y="1604076"/>
            <a:ext cx="4342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600" b="1" dirty="0">
                <a:latin typeface="+mj-lt"/>
              </a:rPr>
              <a:t>#HAMONT LUNCH </a:t>
            </a:r>
          </a:p>
        </p:txBody>
      </p:sp>
    </p:spTree>
    <p:extLst>
      <p:ext uri="{BB962C8B-B14F-4D97-AF65-F5344CB8AC3E}">
        <p14:creationId xmlns:p14="http://schemas.microsoft.com/office/powerpoint/2010/main" val="20614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39755"/>
            <a:ext cx="9756576" cy="130087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628800"/>
            <a:ext cx="46826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>
                <a:solidFill>
                  <a:schemeClr val="bg1"/>
                </a:solidFill>
                <a:latin typeface="+mj-lt"/>
              </a:rPr>
              <a:t>#HAMONT LUNCH </a:t>
            </a:r>
          </a:p>
        </p:txBody>
      </p:sp>
    </p:spTree>
    <p:extLst>
      <p:ext uri="{BB962C8B-B14F-4D97-AF65-F5344CB8AC3E}">
        <p14:creationId xmlns:p14="http://schemas.microsoft.com/office/powerpoint/2010/main" val="139781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" y="155820"/>
            <a:ext cx="9153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j-lt"/>
              </a:rPr>
              <a:t>We are Open For </a:t>
            </a:r>
            <a:r>
              <a:rPr lang="en-US" sz="4000" b="1" dirty="0" smtClean="0">
                <a:latin typeface="+mj-lt"/>
              </a:rPr>
              <a:t>Business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220452" y="2348880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Focus on smart economic growth and </a:t>
            </a:r>
            <a:r>
              <a:rPr lang="en-US" sz="2800" dirty="0" smtClean="0">
                <a:latin typeface="+mj-lt"/>
              </a:rPr>
              <a:t>jobs and continue </a:t>
            </a:r>
            <a:r>
              <a:rPr lang="en-US" sz="2800" dirty="0">
                <a:latin typeface="+mj-lt"/>
              </a:rPr>
              <a:t>to create </a:t>
            </a:r>
            <a:r>
              <a:rPr lang="en-US" sz="2800" dirty="0" smtClean="0">
                <a:latin typeface="+mj-lt"/>
              </a:rPr>
              <a:t>efficiencies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Invest in our infrastructure in partnership with other levels of government. </a:t>
            </a:r>
            <a:endParaRPr lang="en-US" sz="2800" dirty="0" smtClean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Be ready to accept bold and innovate solutions towards building a sustainable, prosperous, vibrant, livable City.</a:t>
            </a:r>
          </a:p>
        </p:txBody>
      </p:sp>
      <p:sp>
        <p:nvSpPr>
          <p:cNvPr id="4" name="Rectangle 3"/>
          <p:cNvSpPr/>
          <p:nvPr/>
        </p:nvSpPr>
        <p:spPr>
          <a:xfrm>
            <a:off x="1873476" y="1274743"/>
            <a:ext cx="54072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>
                <a:latin typeface="+mj-lt"/>
              </a:rPr>
              <a:t>STRATEGY SIMPLIFIED:</a:t>
            </a:r>
          </a:p>
        </p:txBody>
      </p:sp>
    </p:spTree>
    <p:extLst>
      <p:ext uri="{BB962C8B-B14F-4D97-AF65-F5344CB8AC3E}">
        <p14:creationId xmlns:p14="http://schemas.microsoft.com/office/powerpoint/2010/main" val="21108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yorFred-Card-Fred-B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5830"/>
            <a:ext cx="9156297" cy="52321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628800"/>
            <a:ext cx="46826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>
                <a:solidFill>
                  <a:schemeClr val="bg1"/>
                </a:solidFill>
                <a:latin typeface="+mj-lt"/>
              </a:rPr>
              <a:t>#HAMONT LUNCH </a:t>
            </a:r>
          </a:p>
        </p:txBody>
      </p:sp>
      <p:pic>
        <p:nvPicPr>
          <p:cNvPr id="3" name="Picture 2" descr="MayorFred-Card-Fred-FRON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0" y="-1323528"/>
            <a:ext cx="919902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1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Momentum into Results</a:t>
            </a:r>
            <a:endParaRPr lang="en-CA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737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believe it’s important that we find the balance; 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Equal parts focused on further development and celebrating our successes in the moment.</a:t>
            </a:r>
          </a:p>
          <a:p>
            <a:pPr marL="0" indent="0">
              <a:buNone/>
            </a:pPr>
            <a:endParaRPr lang="en-CA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have so much to be proud of.</a:t>
            </a:r>
          </a:p>
          <a:p>
            <a:pPr marL="0" indent="0">
              <a:buNone/>
            </a:pPr>
            <a:endParaRPr lang="en-CA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515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096144"/>
          </a:xfrm>
        </p:spPr>
        <p:txBody>
          <a:bodyPr/>
          <a:lstStyle/>
          <a:p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Priorities for Hamilton	</a:t>
            </a:r>
            <a:endParaRPr lang="en-CA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132856"/>
            <a:ext cx="5328592" cy="3478080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Economic Development</a:t>
            </a:r>
          </a:p>
          <a:p>
            <a:endParaRPr lang="en-CA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Transit</a:t>
            </a:r>
          </a:p>
          <a:p>
            <a:endParaRPr lang="en-CA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Infrastructure</a:t>
            </a:r>
          </a:p>
          <a:p>
            <a:endParaRPr lang="en-CA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Poverty Reduction &amp; Affordable Housing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56792"/>
            <a:ext cx="3465046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10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619472"/>
          </a:xfrm>
        </p:spPr>
        <p:txBody>
          <a:bodyPr/>
          <a:lstStyle/>
          <a:p>
            <a:r>
              <a:rPr lang="en-C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Economic Development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7067128" cy="1728192"/>
          </a:xfrm>
        </p:spPr>
        <p:txBody>
          <a:bodyPr>
            <a:normAutofit lnSpcReduction="10000"/>
          </a:bodyPr>
          <a:lstStyle/>
          <a:p>
            <a:r>
              <a:rPr lang="en-CA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nvesting in the arts	</a:t>
            </a:r>
          </a:p>
          <a:p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Waterfront</a:t>
            </a:r>
          </a:p>
          <a:p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 Steel lands</a:t>
            </a:r>
          </a:p>
          <a:p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Airport Employment Growth District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08146"/>
            <a:ext cx="4658823" cy="3183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114554"/>
            <a:ext cx="2016224" cy="1344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308146"/>
            <a:ext cx="2003131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9598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250" y="0"/>
            <a:ext cx="10741250" cy="70794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175125" y="2852738"/>
            <a:ext cx="4968875" cy="647700"/>
          </a:xfrm>
        </p:spPr>
        <p:txBody>
          <a:bodyPr>
            <a:normAutofit fontScale="25000" lnSpcReduction="20000"/>
          </a:bodyPr>
          <a:lstStyle/>
          <a:p>
            <a:r>
              <a:rPr lang="en-CA" sz="14400" b="1" dirty="0" smtClean="0">
                <a:solidFill>
                  <a:schemeClr val="bg1"/>
                </a:solidFill>
              </a:rPr>
              <a:t>Investing in the arts</a:t>
            </a:r>
            <a:r>
              <a:rPr lang="en-CA" sz="14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en-CA" dirty="0"/>
              <a:t>	</a:t>
            </a:r>
            <a:endParaRPr lang="en-CA" dirty="0" smtClean="0"/>
          </a:p>
          <a:p>
            <a:pPr marL="0" indent="0"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2726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175125" y="2852738"/>
            <a:ext cx="4968875" cy="647700"/>
          </a:xfrm>
        </p:spPr>
        <p:txBody>
          <a:bodyPr>
            <a:normAutofit fontScale="25000" lnSpcReduction="20000"/>
          </a:bodyPr>
          <a:lstStyle/>
          <a:p>
            <a:r>
              <a:rPr lang="en-CA" sz="14400" b="1" dirty="0" smtClean="0">
                <a:solidFill>
                  <a:schemeClr val="bg1"/>
                </a:solidFill>
              </a:rPr>
              <a:t>Investing in the arts</a:t>
            </a:r>
            <a:r>
              <a:rPr lang="en-CA" sz="14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en-CA" dirty="0"/>
              <a:t>	</a:t>
            </a:r>
            <a:endParaRPr lang="en-CA" dirty="0" smtClean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312" y="0"/>
            <a:ext cx="12667520" cy="69573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03848" y="6021288"/>
            <a:ext cx="572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6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Investing in the arts</a:t>
            </a:r>
            <a:r>
              <a:rPr lang="en-CA" sz="3600" b="1" dirty="0">
                <a:latin typeface="+mj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9910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4338</TotalTime>
  <Words>2988</Words>
  <Application>Microsoft Office PowerPoint</Application>
  <PresentationFormat>On-screen Show (4:3)</PresentationFormat>
  <Paragraphs>531</Paragraphs>
  <Slides>48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Executive</vt:lpstr>
      <vt:lpstr>PowerPoint Presentation</vt:lpstr>
      <vt:lpstr>PowerPoint Presentation</vt:lpstr>
      <vt:lpstr>PowerPoint Presentation</vt:lpstr>
      <vt:lpstr>PowerPoint Presentation</vt:lpstr>
      <vt:lpstr>Momentum into Results</vt:lpstr>
      <vt:lpstr>Priorities for Hamilton </vt:lpstr>
      <vt:lpstr>Economic Development 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Transit 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Budget Highlights</vt:lpstr>
      <vt:lpstr>Budget Highlights</vt:lpstr>
      <vt:lpstr>Infrastructure Highlights</vt:lpstr>
      <vt:lpstr>PowerPoint Presentation</vt:lpstr>
      <vt:lpstr>Poverty Reduction &amp; Affordable Housing </vt:lpstr>
      <vt:lpstr>PowerPoint Presentation</vt:lpstr>
      <vt:lpstr>PowerPoint Presentation</vt:lpstr>
      <vt:lpstr>PowerPoint Presentation</vt:lpstr>
      <vt:lpstr>PowerPoint Presentation</vt:lpstr>
      <vt:lpstr>Hamilton Police Services</vt:lpstr>
      <vt:lpstr>Inter-Government Relations</vt:lpstr>
      <vt:lpstr>PowerPoint Presentation</vt:lpstr>
      <vt:lpstr>PowerPoint Presentation</vt:lpstr>
      <vt:lpstr>PowerPoint Presentation</vt:lpstr>
      <vt:lpstr>Economic Development Successes</vt:lpstr>
      <vt:lpstr>Economic Development Successes</vt:lpstr>
      <vt:lpstr>Economic Development Successes</vt:lpstr>
      <vt:lpstr>PowerPoint Presentation</vt:lpstr>
      <vt:lpstr>PowerPoint Presentation</vt:lpstr>
      <vt:lpstr>Economic Development Successes</vt:lpstr>
      <vt:lpstr>PowerPoint Presentation</vt:lpstr>
      <vt:lpstr>Hamilton:  Open for Business</vt:lpstr>
      <vt:lpstr>Hamilton:  Open for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Hamilton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4700</dc:creator>
  <cp:lastModifiedBy>CALMAIN</cp:lastModifiedBy>
  <cp:revision>619</cp:revision>
  <cp:lastPrinted>2015-04-22T22:13:24Z</cp:lastPrinted>
  <dcterms:created xsi:type="dcterms:W3CDTF">2014-10-07T18:00:54Z</dcterms:created>
  <dcterms:modified xsi:type="dcterms:W3CDTF">2015-04-27T21:42:23Z</dcterms:modified>
</cp:coreProperties>
</file>